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69" r:id="rId18"/>
  </p:sldIdLst>
  <p:sldSz cx="12192000" cy="6858000"/>
  <p:notesSz cx="6858000" cy="9144000"/>
  <p:embeddedFontLst>
    <p:embeddedFont>
      <p:font typeface="Gill Sans" panose="020B0604020202020204" charset="0"/>
      <p:regular r:id="rId20"/>
      <p:bold r:id="rId21"/>
    </p:embeddedFont>
    <p:embeddedFont>
      <p:font typeface="Arial Black" panose="020B0A0402010202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74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115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4192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636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95" name="Google Shape;95;p12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58" name="Google Shape;58;p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1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81" name="Google Shape;81;p10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 t="1538" b="-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s.liveworksheets.com/worksheets/en/English_as_a_Second_Language_(ESL)/Adverbial_Phrases/Think_4_-_unit_4_-_vocab_-_Adverbial_phrases_ep2336251qd" TargetMode="External"/><Relationship Id="rId3" Type="http://schemas.openxmlformats.org/officeDocument/2006/relationships/hyperlink" Target="https://www.grammar-monster.com/glossary/adverbial_phrases.htm" TargetMode="External"/><Relationship Id="rId7" Type="http://schemas.openxmlformats.org/officeDocument/2006/relationships/hyperlink" Target="https://es.liveworksheets.com/worksheets/en/English_as_a_Second_Language_(ESL)/Adverbial_phrases/adverbial_phrases_si1678678ij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amples.yourdictionary.com/adverb-phrase-examples.html" TargetMode="External"/><Relationship Id="rId5" Type="http://schemas.openxmlformats.org/officeDocument/2006/relationships/hyperlink" Target="https://www.youtube.com/watch?v=1an0ZjR0zek" TargetMode="External"/><Relationship Id="rId4" Type="http://schemas.openxmlformats.org/officeDocument/2006/relationships/hyperlink" Target="https://www.youtube.com/watch?v=I5zgedh9L6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</a:pP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508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951722" y="244684"/>
            <a:ext cx="10786188" cy="819008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ADVERBIAL PHRASE </a:t>
            </a:r>
            <a:r>
              <a:rPr lang="en-US" sz="5400" b="1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OF TIME</a:t>
            </a:r>
            <a:endParaRPr sz="5400" b="1" u="sng"/>
          </a:p>
        </p:txBody>
      </p:sp>
      <p:sp>
        <p:nvSpPr>
          <p:cNvPr id="181" name="Google Shape;181;p22"/>
          <p:cNvSpPr txBox="1">
            <a:spLocks noGrp="1"/>
          </p:cNvSpPr>
          <p:nvPr>
            <p:ph type="body" idx="1"/>
          </p:nvPr>
        </p:nvSpPr>
        <p:spPr>
          <a:xfrm>
            <a:off x="2967135" y="1959748"/>
            <a:ext cx="922486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chemeClr val="accent1"/>
                </a:solidFill>
              </a:rPr>
              <a:t>EXAMPLES: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I'll do it </a:t>
            </a:r>
            <a:r>
              <a:rPr lang="en-US" sz="2400" b="1" u="sng"/>
              <a:t>in a minute.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Dad got home </a:t>
            </a:r>
            <a:r>
              <a:rPr lang="en-US" sz="2400" b="1" u="sng"/>
              <a:t>very late.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Meet me at the mall </a:t>
            </a:r>
            <a:r>
              <a:rPr lang="en-US" sz="2400" b="1" u="sng"/>
              <a:t>later this evening.</a:t>
            </a:r>
            <a:endParaRPr sz="2400" b="1" u="sng"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139625" y="2110153"/>
            <a:ext cx="2612571" cy="3790526"/>
          </a:xfrm>
          <a:prstGeom prst="rect">
            <a:avLst/>
          </a:prstGeom>
          <a:gradFill>
            <a:gsLst>
              <a:gs pos="0">
                <a:srgbClr val="E9CED1"/>
              </a:gs>
              <a:gs pos="100000">
                <a:srgbClr val="CD7D87">
                  <a:alpha val="91764"/>
                </a:srgbClr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adverbial phrase of time states 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something happens or how often</a:t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8769628" y="2700996"/>
            <a:ext cx="3207433" cy="31996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dirty="0"/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Yesterday afternoon</a:t>
            </a:r>
            <a:endParaRPr dirty="0"/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few minutes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951722" y="244684"/>
            <a:ext cx="10786188" cy="819008"/>
          </a:xfrm>
          <a:prstGeom prst="rect">
            <a:avLst/>
          </a:prstGeom>
          <a:solidFill>
            <a:schemeClr val="accent4"/>
          </a:solidFill>
          <a:ln w="15875" cap="flat" cmpd="sng">
            <a:solidFill>
              <a:srgbClr val="5845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ADVERBIAL PHRASE </a:t>
            </a:r>
            <a:r>
              <a:rPr lang="en-US" sz="5400" b="1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OF PLACE</a:t>
            </a:r>
            <a:endParaRPr sz="5400" b="1" u="sng"/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1"/>
          </p:nvPr>
        </p:nvSpPr>
        <p:spPr>
          <a:xfrm>
            <a:off x="2967135" y="1959748"/>
            <a:ext cx="922486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rgbClr val="7030A0"/>
                </a:solidFill>
              </a:rPr>
              <a:t>EXAMPLES: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bees flew </a:t>
            </a:r>
            <a:r>
              <a:rPr lang="en-US" sz="2400" b="1" u="sng"/>
              <a:t>through the air.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 parked the car </a:t>
            </a:r>
            <a:r>
              <a:rPr lang="en-US" sz="2400" b="1" u="sng"/>
              <a:t>right here.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 parked the car </a:t>
            </a:r>
            <a:r>
              <a:rPr lang="en-US" sz="2400" b="1" u="sng"/>
              <a:t>right here under the bridge.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Sometimes I don't clean </a:t>
            </a:r>
            <a:r>
              <a:rPr lang="en-US" sz="2400" b="1" u="sng"/>
              <a:t>under the bed.</a:t>
            </a:r>
            <a:endParaRPr sz="2400" b="1" u="sng"/>
          </a:p>
        </p:txBody>
      </p:sp>
      <p:sp>
        <p:nvSpPr>
          <p:cNvPr id="190" name="Google Shape;190;p23"/>
          <p:cNvSpPr/>
          <p:nvPr/>
        </p:nvSpPr>
        <p:spPr>
          <a:xfrm>
            <a:off x="205274" y="1231640"/>
            <a:ext cx="2612571" cy="5206482"/>
          </a:xfrm>
          <a:prstGeom prst="rect">
            <a:avLst/>
          </a:prstGeom>
          <a:gradFill>
            <a:gsLst>
              <a:gs pos="0">
                <a:srgbClr val="DAD6E7"/>
              </a:gs>
              <a:gs pos="100000">
                <a:srgbClr val="A292C6">
                  <a:alpha val="91764"/>
                </a:srgbClr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8984567" y="2883876"/>
            <a:ext cx="3207433" cy="31996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 the edge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the looking glass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Behind the wall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room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951722" y="244684"/>
            <a:ext cx="10786188" cy="819008"/>
          </a:xfrm>
          <a:prstGeom prst="rect">
            <a:avLst/>
          </a:prstGeom>
          <a:solidFill>
            <a:schemeClr val="accent6"/>
          </a:solidFill>
          <a:ln w="15875" cap="flat" cmpd="sng">
            <a:solidFill>
              <a:srgbClr val="4B6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 sz="4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ADVERBIAL PHRASE </a:t>
            </a:r>
            <a:r>
              <a:rPr lang="en-US" sz="5400" b="1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OF MANNER</a:t>
            </a:r>
            <a:endParaRPr sz="5400" b="1" u="sng"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2967136" y="1913206"/>
            <a:ext cx="6008052" cy="349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rgbClr val="42527C"/>
                </a:solidFill>
              </a:rPr>
              <a:t>EXAMPLES: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We walked </a:t>
            </a:r>
            <a:r>
              <a:rPr lang="en-US" sz="2400" b="1" u="sng"/>
              <a:t>very carefully </a:t>
            </a:r>
            <a:r>
              <a:rPr lang="en-US" sz="2400"/>
              <a:t>across the floor.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He made his decision as </a:t>
            </a:r>
            <a:r>
              <a:rPr lang="en-US" sz="2400" b="1" u="sng"/>
              <a:t>quickly as possible</a:t>
            </a:r>
            <a:r>
              <a:rPr lang="en-US" sz="2400"/>
              <a:t>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u="sng"/>
              <a:t>Truly happy</a:t>
            </a:r>
            <a:r>
              <a:rPr lang="en-US" sz="2400"/>
              <a:t>, I gave him my answer.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children opened their presents </a:t>
            </a:r>
            <a:r>
              <a:rPr lang="en-US" sz="2400" b="1" u="sng"/>
              <a:t>with excitement.</a:t>
            </a:r>
            <a:endParaRPr sz="2400" b="1" u="sng"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205274" y="1231640"/>
            <a:ext cx="2612571" cy="5206482"/>
          </a:xfrm>
          <a:prstGeom prst="rect">
            <a:avLst/>
          </a:prstGeom>
          <a:gradFill>
            <a:gsLst>
              <a:gs pos="0">
                <a:srgbClr val="D6DFE2"/>
              </a:gs>
              <a:gs pos="100000">
                <a:srgbClr val="97B1BB">
                  <a:alpha val="91764"/>
                </a:srgbClr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adverbial phrase of manner states 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something is done.</a:t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8862647" y="1913206"/>
            <a:ext cx="3207433" cy="31996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Surprisingly well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total silence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carefully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Quite easily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rudely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951722" y="244684"/>
            <a:ext cx="10786188" cy="8190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 sz="44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ADVERBIAL PHRASE </a:t>
            </a:r>
            <a:r>
              <a:rPr lang="en-US" sz="5400" b="1" u="sng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OF </a:t>
            </a:r>
            <a:r>
              <a:rPr lang="en-US" sz="5400" b="1" u="sng" dirty="0" smtClean="0">
                <a:solidFill>
                  <a:schemeClr val="lt1"/>
                </a:solidFill>
              </a:rPr>
              <a:t>REASON</a:t>
            </a:r>
            <a:endParaRPr sz="5400" b="1" u="sng" dirty="0"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2882311" y="1480247"/>
            <a:ext cx="8062780" cy="495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>
                <a:solidFill>
                  <a:srgbClr val="42527C"/>
                </a:solidFill>
              </a:rPr>
              <a:t>EXAMPLES:</a:t>
            </a:r>
            <a:endParaRPr dirty="0"/>
          </a:p>
          <a:p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I sing </a:t>
            </a:r>
            <a:r>
              <a:rPr lang="en-US" sz="2900" b="1" dirty="0">
                <a:latin typeface="Arial" panose="020B0604020202020204" pitchFamily="34" charset="0"/>
                <a:cs typeface="Arial" panose="020B0604020202020204" pitchFamily="34" charset="0"/>
              </a:rPr>
              <a:t>because I like singing.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He thinks he can get anything </a:t>
            </a:r>
            <a:r>
              <a:rPr lang="en-US" sz="2900" b="1" dirty="0">
                <a:latin typeface="Arial" panose="020B0604020202020204" pitchFamily="34" charset="0"/>
                <a:cs typeface="Arial" panose="020B0604020202020204" pitchFamily="34" charset="0"/>
              </a:rPr>
              <a:t>because he is rich.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900" b="1" dirty="0">
                <a:latin typeface="Arial" panose="020B0604020202020204" pitchFamily="34" charset="0"/>
                <a:cs typeface="Arial" panose="020B0604020202020204" pitchFamily="34" charset="0"/>
              </a:rPr>
              <a:t>Since he has apologized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 we will take no further action against him.</a:t>
            </a:r>
          </a:p>
          <a:p>
            <a:r>
              <a:rPr lang="en-US" sz="2900" b="1" dirty="0">
                <a:latin typeface="Arial" panose="020B0604020202020204" pitchFamily="34" charset="0"/>
                <a:cs typeface="Arial" panose="020B0604020202020204" pitchFamily="34" charset="0"/>
              </a:rPr>
              <a:t>As he was not there 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I left a message with his mother.</a:t>
            </a:r>
          </a:p>
          <a:p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I am glad </a:t>
            </a:r>
            <a:r>
              <a:rPr lang="en-US" sz="2900" b="1" dirty="0">
                <a:latin typeface="Arial" panose="020B0604020202020204" pitchFamily="34" charset="0"/>
                <a:cs typeface="Arial" panose="020B0604020202020204" pitchFamily="34" charset="0"/>
              </a:rPr>
              <a:t>that you have come.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My parents were disappointed </a:t>
            </a:r>
            <a:r>
              <a:rPr lang="en-US" sz="2900" b="1" dirty="0">
                <a:latin typeface="Arial" panose="020B0604020202020204" pitchFamily="34" charset="0"/>
                <a:cs typeface="Arial" panose="020B0604020202020204" pitchFamily="34" charset="0"/>
              </a:rPr>
              <a:t>that I didn’t get the scholarship.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He was furious </a:t>
            </a:r>
            <a:r>
              <a:rPr lang="en-US" sz="2900" b="1" dirty="0">
                <a:latin typeface="Arial" panose="020B0604020202020204" pitchFamily="34" charset="0"/>
                <a:cs typeface="Arial" panose="020B0604020202020204" pitchFamily="34" charset="0"/>
              </a:rPr>
              <a:t>that his book was panned by most </a:t>
            </a:r>
            <a:r>
              <a:rPr lang="en-US" sz="2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reviewers</a:t>
            </a:r>
          </a:p>
          <a:p>
            <a:r>
              <a:rPr lang="en-US" sz="2900" dirty="0" smtClean="0">
                <a:latin typeface="Arial" panose="020B0604020202020204" pitchFamily="34" charset="0"/>
                <a:cs typeface="Arial" panose="020B0604020202020204" pitchFamily="34" charset="0"/>
              </a:rPr>
              <a:t>She eats healthy and goes to the gym </a:t>
            </a:r>
            <a:r>
              <a:rPr lang="en-US" sz="2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order to have a great body.</a:t>
            </a:r>
            <a:endParaRPr sz="2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98" name="Google Shape;198;p24"/>
          <p:cNvSpPr/>
          <p:nvPr/>
        </p:nvSpPr>
        <p:spPr>
          <a:xfrm>
            <a:off x="205274" y="1231640"/>
            <a:ext cx="2612571" cy="520648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An adverbial phrase of reason states why something is done</a:t>
            </a:r>
            <a:r>
              <a:rPr lang="en-US" sz="2000" dirty="0" smtClean="0"/>
              <a:t>.</a:t>
            </a:r>
          </a:p>
          <a:p>
            <a:pPr lvl="0" algn="ctr"/>
            <a:endParaRPr lang="en-US" sz="2000" dirty="0"/>
          </a:p>
          <a:p>
            <a:pPr lvl="0" algn="ctr"/>
            <a:r>
              <a:rPr lang="en-US" sz="2000" dirty="0" smtClean="0"/>
              <a:t>Adverb </a:t>
            </a:r>
            <a:r>
              <a:rPr lang="en-US" sz="2000" dirty="0"/>
              <a:t>clauses of cause or reason are introduced by the subordinating conjunctions </a:t>
            </a:r>
            <a:r>
              <a:rPr lang="en-US" sz="2000" b="1" dirty="0"/>
              <a:t>because, as, since and that.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15447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860122" y="87799"/>
            <a:ext cx="10786188" cy="8190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 sz="44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ADVERBIAL PHRASE </a:t>
            </a:r>
            <a:r>
              <a:rPr lang="en-US" sz="5400" b="1" u="sng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OF </a:t>
            </a:r>
            <a:r>
              <a:rPr lang="en-US" sz="5400" b="1" u="sng" dirty="0" smtClean="0">
                <a:solidFill>
                  <a:schemeClr val="lt1"/>
                </a:solidFill>
              </a:rPr>
              <a:t>REASON</a:t>
            </a:r>
            <a:endParaRPr sz="5400" b="1" u="sng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014" t="55380" r="66439" b="18943"/>
          <a:stretch/>
        </p:blipFill>
        <p:spPr>
          <a:xfrm>
            <a:off x="8094164" y="2015732"/>
            <a:ext cx="3837709" cy="3735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1769"/>
            <a:ext cx="7693602" cy="57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860122" y="87799"/>
            <a:ext cx="10786188" cy="8190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 sz="44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ADVERBIAL PHRASE </a:t>
            </a:r>
            <a:r>
              <a:rPr lang="en-US" sz="5400" b="1" u="sng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OF </a:t>
            </a:r>
            <a:r>
              <a:rPr lang="en-US" sz="5400" b="1" u="sng" dirty="0" smtClean="0">
                <a:solidFill>
                  <a:schemeClr val="lt1"/>
                </a:solidFill>
              </a:rPr>
              <a:t>PURPOSE</a:t>
            </a:r>
            <a:endParaRPr sz="5400" b="1" u="sng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-1" r="-529" b="9838"/>
          <a:stretch/>
        </p:blipFill>
        <p:spPr>
          <a:xfrm>
            <a:off x="1721523" y="906807"/>
            <a:ext cx="8847384" cy="5951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21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860122" y="87799"/>
            <a:ext cx="10786188" cy="8190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 sz="44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ADVERBIAL PHRASE </a:t>
            </a:r>
            <a:r>
              <a:rPr lang="en-US" sz="5400" b="1" u="sng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OF </a:t>
            </a:r>
            <a:r>
              <a:rPr lang="en-US" sz="5400" b="1" u="sng" dirty="0" smtClean="0">
                <a:solidFill>
                  <a:schemeClr val="lt1"/>
                </a:solidFill>
              </a:rPr>
              <a:t>PURPOSE</a:t>
            </a:r>
            <a:endParaRPr sz="5400" b="1" u="sng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36" y="1788440"/>
            <a:ext cx="7497536" cy="32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8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SOURCES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817418" y="1853754"/>
            <a:ext cx="10474037" cy="403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https://theresiaingangela.files.wordpress.com/2015/10/adverb-and-adverbial-phrase.pdf  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b="1" u="sng" dirty="0">
                <a:solidFill>
                  <a:schemeClr val="hlink"/>
                </a:solidFill>
                <a:hlinkClick r:id="rId3"/>
              </a:rPr>
              <a:t>(pdf document with explanation of adverbs and adverbial phrases)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https://www.grammar-monster.com/glossary/adverbial_phrases.htm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https://www.youtube.com/watch?v=I5zgedh9L6I</a:t>
            </a:r>
            <a:r>
              <a:rPr lang="en-US" dirty="0"/>
              <a:t> (adverbs video</a:t>
            </a:r>
            <a:r>
              <a:rPr lang="en-US" dirty="0" smtClean="0"/>
              <a:t>)</a:t>
            </a:r>
          </a:p>
          <a:p>
            <a:pPr marL="228600" lvl="0" indent="-228600">
              <a:buSzPts val="2000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www.youtube.com/watch?v=1an0ZjR0zek</a:t>
            </a:r>
            <a:r>
              <a:rPr lang="en-US" dirty="0" smtClean="0"/>
              <a:t> (adverbial phrases video)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https://examples.yourdictionary.com/adverb-phrase-examples.html</a:t>
            </a:r>
            <a:r>
              <a:rPr lang="en-US" dirty="0"/>
              <a:t> </a:t>
            </a:r>
            <a:endParaRPr lang="en-US" dirty="0" smtClean="0"/>
          </a:p>
          <a:p>
            <a:pPr marL="228600" lvl="0" indent="-228600">
              <a:buSzPts val="2000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www.grammar-monster.com/glossary/adverbial_phrases.htm</a:t>
            </a:r>
            <a:r>
              <a:rPr lang="en-US" dirty="0" smtClean="0"/>
              <a:t> </a:t>
            </a:r>
            <a:endParaRPr lang="en-US" dirty="0" smtClean="0"/>
          </a:p>
          <a:p>
            <a:pPr marL="228600" lvl="0" indent="-228600">
              <a:buSzPts val="2000"/>
            </a:pPr>
            <a:r>
              <a:rPr lang="en-US" dirty="0">
                <a:hlinkClick r:id="rId7"/>
              </a:rPr>
              <a:t>https://es.liveworksheets.com/worksheets/en/English_as_a_Second_Language_(ESL)/</a:t>
            </a:r>
            <a:r>
              <a:rPr lang="en-US" dirty="0" smtClean="0">
                <a:hlinkClick r:id="rId7"/>
              </a:rPr>
              <a:t>Adverbial_phrases/adverbial_phrases_si1678678ij</a:t>
            </a:r>
            <a:r>
              <a:rPr lang="en-US" dirty="0" smtClean="0"/>
              <a:t> (adverbial phrases exercise)</a:t>
            </a:r>
          </a:p>
          <a:p>
            <a:pPr marL="228600" indent="-228600">
              <a:buSzPts val="2000"/>
            </a:pPr>
            <a:r>
              <a:rPr lang="en-US" dirty="0">
                <a:hlinkClick r:id="rId8"/>
              </a:rPr>
              <a:t>https://es.liveworksheets.com/worksheets/en/English_as_a_Second_Language_(ESL)/Adverbial_Phrases/Think_4_-_unit_4_-_vocab_-_</a:t>
            </a:r>
            <a:r>
              <a:rPr lang="en-US" dirty="0" smtClean="0">
                <a:hlinkClick r:id="rId8"/>
              </a:rPr>
              <a:t>Adverbial_phrases_ep2336251qd</a:t>
            </a:r>
            <a:r>
              <a:rPr lang="en-US" dirty="0" smtClean="0"/>
              <a:t>  </a:t>
            </a:r>
            <a:r>
              <a:rPr lang="en-US" dirty="0"/>
              <a:t>(adverbial phrases exercise)</a:t>
            </a:r>
          </a:p>
          <a:p>
            <a:pPr marL="228600" lvl="0" indent="-228600">
              <a:buSzPts val="2000"/>
            </a:pPr>
            <a:endParaRPr lang="en-US" dirty="0" smtClean="0"/>
          </a:p>
          <a:p>
            <a:pPr marL="228600" lvl="0" indent="-228600">
              <a:buSzPts val="2000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1672046" y="1123406"/>
            <a:ext cx="8961120" cy="404948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What is an adverb?</a:t>
            </a:r>
            <a:endParaRPr sz="6000" b="1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r="213" b="68476"/>
          <a:stretch/>
        </p:blipFill>
        <p:spPr>
          <a:xfrm>
            <a:off x="2172788" y="248185"/>
            <a:ext cx="9946683" cy="176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4">
            <a:alphaModFix/>
          </a:blip>
          <a:srcRect l="4096" t="14513" r="22532" b="69764"/>
          <a:stretch/>
        </p:blipFill>
        <p:spPr>
          <a:xfrm>
            <a:off x="182880" y="2202664"/>
            <a:ext cx="11691943" cy="131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endParaRPr/>
          </a:p>
        </p:txBody>
      </p:sp>
      <p:grpSp>
        <p:nvGrpSpPr>
          <p:cNvPr id="123" name="Google Shape;123;p16"/>
          <p:cNvGrpSpPr/>
          <p:nvPr/>
        </p:nvGrpSpPr>
        <p:grpSpPr>
          <a:xfrm>
            <a:off x="365761" y="600890"/>
            <a:ext cx="11665130" cy="5368835"/>
            <a:chOff x="0" y="0"/>
            <a:chExt cx="11665130" cy="5368835"/>
          </a:xfrm>
        </p:grpSpPr>
        <p:sp>
          <p:nvSpPr>
            <p:cNvPr id="124" name="Google Shape;124;p16"/>
            <p:cNvSpPr/>
            <p:nvPr/>
          </p:nvSpPr>
          <p:spPr>
            <a:xfrm>
              <a:off x="874884" y="0"/>
              <a:ext cx="9915360" cy="536883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1C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0" y="1610650"/>
              <a:ext cx="3499539" cy="2147534"/>
            </a:xfrm>
            <a:prstGeom prst="roundRect">
              <a:avLst>
                <a:gd name="adj" fmla="val 16667"/>
              </a:avLst>
            </a:prstGeom>
            <a:solidFill>
              <a:srgbClr val="DD458E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104834" y="1715484"/>
              <a:ext cx="3289871" cy="1937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247650" rIns="247650" bIns="247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Place</a:t>
              </a:r>
              <a:endParaRPr sz="6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4082795" y="1610650"/>
              <a:ext cx="3499539" cy="2147534"/>
            </a:xfrm>
            <a:prstGeom prst="roundRect">
              <a:avLst>
                <a:gd name="adj" fmla="val 16667"/>
              </a:avLst>
            </a:prstGeom>
            <a:solidFill>
              <a:srgbClr val="BA71EE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4187629" y="1715484"/>
              <a:ext cx="3289871" cy="1937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247650" rIns="247650" bIns="247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Time</a:t>
              </a:r>
              <a:endParaRPr sz="6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8165591" y="1610650"/>
              <a:ext cx="3499539" cy="2147534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8270425" y="1715484"/>
              <a:ext cx="3289871" cy="1937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247650" rIns="247650" bIns="247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Manner</a:t>
              </a:r>
              <a:endParaRPr sz="6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l="2379" t="80683" r="2534"/>
          <a:stretch/>
        </p:blipFill>
        <p:spPr>
          <a:xfrm>
            <a:off x="0" y="276781"/>
            <a:ext cx="10868297" cy="115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l="50111" t="19962" r="25221" b="5333"/>
          <a:stretch/>
        </p:blipFill>
        <p:spPr>
          <a:xfrm>
            <a:off x="10580914" y="0"/>
            <a:ext cx="1553228" cy="681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5">
            <a:alphaModFix/>
          </a:blip>
          <a:srcRect l="25964" t="21732" r="48768" b="41912"/>
          <a:stretch/>
        </p:blipFill>
        <p:spPr>
          <a:xfrm>
            <a:off x="504521" y="1709081"/>
            <a:ext cx="4250359" cy="448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 descr="Types of Adverbs · English grammar exercise (beginner level) | bitgab"/>
          <p:cNvPicPr preferRelativeResize="0"/>
          <p:nvPr/>
        </p:nvPicPr>
        <p:blipFill rotWithShape="1">
          <a:blip r:embed="rId6">
            <a:alphaModFix/>
          </a:blip>
          <a:srcRect l="19947" t="31069" r="60767" b="-1544"/>
          <a:stretch/>
        </p:blipFill>
        <p:spPr>
          <a:xfrm>
            <a:off x="7659909" y="3528726"/>
            <a:ext cx="1619648" cy="332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4702983" y="1950055"/>
            <a:ext cx="592982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sng" strike="noStrike" cap="none">
                <a:solidFill>
                  <a:srgbClr val="891631"/>
                </a:solidFill>
                <a:latin typeface="Arial Black"/>
                <a:ea typeface="Arial Black"/>
                <a:cs typeface="Arial Black"/>
                <a:sym typeface="Arial Black"/>
              </a:rPr>
              <a:t>WHERE?</a:t>
            </a:r>
            <a:endParaRPr sz="9600" b="0" i="0" u="sng" strike="noStrike" cap="none">
              <a:solidFill>
                <a:srgbClr val="89163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l="2496" t="29362" r="2190" b="45742"/>
          <a:stretch/>
        </p:blipFill>
        <p:spPr>
          <a:xfrm>
            <a:off x="160431" y="156754"/>
            <a:ext cx="10894423" cy="148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 l="635" t="22285" r="74139" b="42448"/>
          <a:stretch/>
        </p:blipFill>
        <p:spPr>
          <a:xfrm>
            <a:off x="5242" y="2015732"/>
            <a:ext cx="4198107" cy="430372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7102553" y="2764620"/>
            <a:ext cx="510909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sng" strike="noStrike" cap="none">
                <a:solidFill>
                  <a:srgbClr val="891631"/>
                </a:solidFill>
                <a:latin typeface="Arial Black"/>
                <a:ea typeface="Arial Black"/>
                <a:cs typeface="Arial Black"/>
                <a:sym typeface="Arial Black"/>
              </a:rPr>
              <a:t>WHEN?</a:t>
            </a:r>
            <a:endParaRPr sz="9600" b="0" i="0" u="sng" strike="noStrike" cap="none">
              <a:solidFill>
                <a:srgbClr val="89163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0" name="Google Shape;150;p18" descr="Types of Adverbs · English grammar exercise (beginner level) | bitgab"/>
          <p:cNvPicPr preferRelativeResize="0"/>
          <p:nvPr/>
        </p:nvPicPr>
        <p:blipFill rotWithShape="1">
          <a:blip r:embed="rId5">
            <a:alphaModFix/>
          </a:blip>
          <a:srcRect l="40091" t="30836" r="40622" b="1735"/>
          <a:stretch/>
        </p:blipFill>
        <p:spPr>
          <a:xfrm>
            <a:off x="4474028" y="1682357"/>
            <a:ext cx="2357846" cy="4637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l="808" t="19668" r="74405" b="4439"/>
          <a:stretch/>
        </p:blipFill>
        <p:spPr>
          <a:xfrm>
            <a:off x="406550" y="0"/>
            <a:ext cx="1526753" cy="677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l="51514" t="22409" r="23211" b="42345"/>
          <a:stretch/>
        </p:blipFill>
        <p:spPr>
          <a:xfrm>
            <a:off x="8354460" y="84704"/>
            <a:ext cx="3774970" cy="386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/>
          <p:nvPr/>
        </p:nvSpPr>
        <p:spPr>
          <a:xfrm>
            <a:off x="4707309" y="2160071"/>
            <a:ext cx="419839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sng" strike="noStrike" cap="none">
                <a:solidFill>
                  <a:srgbClr val="891631"/>
                </a:solidFill>
                <a:latin typeface="Arial Black"/>
                <a:ea typeface="Arial Black"/>
                <a:cs typeface="Arial Black"/>
                <a:sym typeface="Arial Black"/>
              </a:rPr>
              <a:t>HOW?</a:t>
            </a:r>
            <a:endParaRPr sz="9600" b="0" i="0" u="sng" strike="noStrike" cap="none">
              <a:solidFill>
                <a:srgbClr val="89163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0" name="Google Shape;160;p19" descr="Types of Adverbs · English grammar exercise (beginner level) | bitgab"/>
          <p:cNvPicPr preferRelativeResize="0"/>
          <p:nvPr/>
        </p:nvPicPr>
        <p:blipFill rotWithShape="1">
          <a:blip r:embed="rId5">
            <a:alphaModFix/>
          </a:blip>
          <a:srcRect l="662" t="31583" r="80266" b="988"/>
          <a:stretch/>
        </p:blipFill>
        <p:spPr>
          <a:xfrm>
            <a:off x="2116183" y="992762"/>
            <a:ext cx="2408246" cy="478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ctrTitle"/>
          </p:nvPr>
        </p:nvSpPr>
        <p:spPr>
          <a:xfrm>
            <a:off x="335903" y="37871"/>
            <a:ext cx="11625942" cy="1846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SO WHAT IS AN ADVERBIAL PHRASE?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1"/>
          </p:nvPr>
        </p:nvSpPr>
        <p:spPr>
          <a:xfrm>
            <a:off x="858129" y="1884784"/>
            <a:ext cx="11103715" cy="158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400" b="1" cap="none">
                <a:latin typeface="Arial"/>
                <a:ea typeface="Arial"/>
                <a:cs typeface="Arial"/>
                <a:sym typeface="Arial"/>
              </a:rPr>
              <a:t>An adverbial phrase is a group of words that functions as an adverb.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400" b="1" cap="none">
                <a:latin typeface="Arial"/>
                <a:ea typeface="Arial"/>
                <a:cs typeface="Arial"/>
                <a:sym typeface="Arial"/>
              </a:rPr>
              <a:t>An adverbial phrase is a group of words that have the same impact as an adverb. They modify a verb, adjective, adverb, clause or an entire sentence.</a:t>
            </a:r>
            <a:endParaRPr/>
          </a:p>
          <a:p>
            <a:pPr marL="285750" lvl="0" indent="-18002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1225" y="3905250"/>
            <a:ext cx="295275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2431414" y="3731697"/>
            <a:ext cx="8778183" cy="3009426"/>
          </a:xfrm>
          <a:prstGeom prst="rect">
            <a:avLst/>
          </a:prstGeom>
          <a:gradFill>
            <a:gsLst>
              <a:gs pos="0">
                <a:srgbClr val="F6D9E3"/>
              </a:gs>
              <a:gs pos="100000">
                <a:srgbClr val="EA86AE">
                  <a:alpha val="91764"/>
                </a:srgbClr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Jack will sit </a:t>
            </a:r>
            <a:r>
              <a:rPr lang="en-US" sz="28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silence.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(The adverbial phrase "in silence" is functioning as an adverb of manner. It tells us how Jack sat.)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Compare the example above with these examples: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Jack will sit </a:t>
            </a:r>
            <a:r>
              <a:rPr lang="en-US" sz="28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quietly.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(This is a normal adverb of only one word)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407" y="332"/>
            <a:ext cx="7465618" cy="6857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402</Words>
  <Application>Microsoft Office PowerPoint</Application>
  <PresentationFormat>Panorámica</PresentationFormat>
  <Paragraphs>72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Gill Sans</vt:lpstr>
      <vt:lpstr>Arial</vt:lpstr>
      <vt:lpstr>Arial Black</vt:lpstr>
      <vt:lpstr>Gallery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SO WHAT IS AN ADVERBIAL PHRASE?</vt:lpstr>
      <vt:lpstr>Presentación de PowerPoint</vt:lpstr>
      <vt:lpstr>ADVERBIAL PHRASE OF TIME</vt:lpstr>
      <vt:lpstr>ADVERBIAL PHRASE OF PLACE</vt:lpstr>
      <vt:lpstr>ADVERBIAL PHRASE OF MANNER</vt:lpstr>
      <vt:lpstr>ADVERBIAL PHRASE OF REASON</vt:lpstr>
      <vt:lpstr>ADVERBIAL PHRASE OF REASON</vt:lpstr>
      <vt:lpstr>ADVERBIAL PHRASE OF PURPOSE</vt:lpstr>
      <vt:lpstr>ADVERBIAL PHRASE OF PURPOSE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Toshiba</cp:lastModifiedBy>
  <cp:revision>9</cp:revision>
  <dcterms:modified xsi:type="dcterms:W3CDTF">2022-01-19T04:26:30Z</dcterms:modified>
</cp:coreProperties>
</file>